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09" r:id="rId8"/>
    <p:sldId id="511" r:id="rId9"/>
    <p:sldId id="513" r:id="rId10"/>
    <p:sldId id="505" r:id="rId11"/>
    <p:sldId id="26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86369"/>
  </p:normalViewPr>
  <p:slideViewPr>
    <p:cSldViewPr snapToGrid="0">
      <p:cViewPr varScale="1">
        <p:scale>
          <a:sx n="99" d="100"/>
          <a:sy n="99" d="100"/>
        </p:scale>
        <p:origin x="900"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2/03/2024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jpeg>
</file>

<file path=ppt/media/image11.png>
</file>

<file path=ppt/media/image12.png>
</file>

<file path=ppt/media/image2.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2/03/2024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2/03/2024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2/03/2024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3_cronograma_actividades.xlsx" TargetMode="External"/><Relationship Id="rId1" Type="http://schemas.openxmlformats.org/officeDocument/2006/relationships/slideLayout" Target="../slideLayouts/slideLayout1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015332" y="2967334"/>
            <a:ext cx="4884023" cy="923330"/>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AutOsiris</a:t>
            </a:r>
            <a:endParaRPr lang="es-ES" sz="4000" b="1" dirty="0">
              <a:solidFill>
                <a:schemeClr val="tx1">
                  <a:lumMod val="75000"/>
                  <a:lumOff val="25000"/>
                </a:schemeClr>
              </a:solidFill>
              <a:latin typeface="Work Sans" pitchFamily="2" charset="77"/>
            </a:endParaRPr>
          </a:p>
        </p:txBody>
      </p:sp>
      <p:pic>
        <p:nvPicPr>
          <p:cNvPr id="2" name="Imagen 1"/>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6875052" y="3029050"/>
            <a:ext cx="4102852" cy="1462881"/>
          </a:xfrm>
          <a:prstGeom prst="rect">
            <a:avLst/>
          </a:prstGeom>
        </p:spPr>
      </p:pic>
      <p:pic>
        <p:nvPicPr>
          <p:cNvPr id="8" name="Imagen 7">
            <a:extLst>
              <a:ext uri="{FF2B5EF4-FFF2-40B4-BE49-F238E27FC236}">
                <a16:creationId xmlns:a16="http://schemas.microsoft.com/office/drawing/2014/main" id="{0E8D827A-FAD0-40D1-8457-4242FE7E6685}"/>
              </a:ext>
            </a:extLst>
          </p:cNvPr>
          <p:cNvPicPr>
            <a:picLocks noChangeAspect="1"/>
          </p:cNvPicPr>
          <p:nvPr/>
        </p:nvPicPr>
        <p:blipFill>
          <a:blip r:embed="rId4"/>
          <a:stretch>
            <a:fillRect/>
          </a:stretch>
        </p:blipFill>
        <p:spPr>
          <a:xfrm>
            <a:off x="5265177" y="3029050"/>
            <a:ext cx="1462882" cy="1462882"/>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2246769"/>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a:p>
            <a:pPr marL="171450" indent="-171450">
              <a:buFont typeface="Arial" panose="020B0604020202020204" pitchFamily="34" charset="0"/>
              <a:buChar char="•"/>
            </a:pPr>
            <a:r>
              <a:rPr lang="es-ES" sz="1400" dirty="0">
                <a:latin typeface="Work Sans Light" pitchFamily="2" charset="77"/>
              </a:rPr>
              <a:t>Entregables</a:t>
            </a:r>
            <a:endParaRPr lang="es-CO"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Local</a:t>
            </a:r>
          </a:p>
          <a:p>
            <a:pPr marL="285750" indent="-285750">
              <a:buFont typeface="Arial" panose="020B0604020202020204" pitchFamily="34" charset="0"/>
              <a:buChar char="•"/>
            </a:pPr>
            <a:r>
              <a:rPr lang="es-MX" sz="1400" dirty="0">
                <a:latin typeface="Work Sans Light" pitchFamily="2" charset="77"/>
              </a:rPr>
              <a:t>Entregables</a:t>
            </a: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43561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2876541"/>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394273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4440259"/>
            <a:ext cx="3854368" cy="1169551"/>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163479"/>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3660999"/>
            <a:ext cx="2750090" cy="954107"/>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Web – Remoto</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pic>
        <p:nvPicPr>
          <p:cNvPr id="28" name="Imagen 27"/>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29" name="Imagen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4164221" y="837675"/>
            <a:ext cx="3863558"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AutOsiris</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830997"/>
          </a:xfrm>
          <a:prstGeom prst="rect">
            <a:avLst/>
          </a:prstGeom>
          <a:noFill/>
        </p:spPr>
        <p:txBody>
          <a:bodyPr wrap="square" rtlCol="0">
            <a:spAutoFit/>
          </a:bodyPr>
          <a:lstStyle/>
          <a:p>
            <a:pPr algn="ctr"/>
            <a:r>
              <a:rPr lang="es-ES" sz="1600" dirty="0">
                <a:solidFill>
                  <a:schemeClr val="bg1"/>
                </a:solidFill>
                <a:effectLst>
                  <a:outerShdw blurRad="38100" dist="38100" dir="2700000" algn="tl">
                    <a:srgbClr val="000000">
                      <a:alpha val="43137"/>
                    </a:srgbClr>
                  </a:outerShdw>
                </a:effectLst>
                <a:latin typeface="Work Sans Light" pitchFamily="2" charset="77"/>
              </a:rPr>
              <a:t>Elián Eduardo Ibarra Contreras</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Alan Darién Prada Fierro</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Juan Sebastián </a:t>
            </a:r>
            <a:r>
              <a:rPr lang="es-ES" sz="1600">
                <a:solidFill>
                  <a:schemeClr val="bg1"/>
                </a:solidFill>
                <a:effectLst>
                  <a:outerShdw blurRad="38100" dist="38100" dir="2700000" algn="tl">
                    <a:srgbClr val="000000">
                      <a:alpha val="43137"/>
                    </a:srgbClr>
                  </a:outerShdw>
                </a:effectLst>
                <a:latin typeface="Work Sans Light" pitchFamily="2" charset="77"/>
              </a:rPr>
              <a:t>Siva</a:t>
            </a:r>
            <a:endParaRPr lang="es-ES"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24 </a:t>
            </a:r>
            <a:r>
              <a:rPr lang="es-ES" sz="1600" b="1">
                <a:solidFill>
                  <a:schemeClr val="bg1"/>
                </a:solidFill>
                <a:effectLst>
                  <a:outerShdw blurRad="38100" dist="38100" dir="2700000" algn="tl">
                    <a:srgbClr val="000000">
                      <a:alpha val="43137"/>
                    </a:srgbClr>
                  </a:outerShdw>
                </a:effectLst>
                <a:latin typeface="Work Sans Light" pitchFamily="2" charset="77"/>
              </a:rPr>
              <a:t>de junio </a:t>
            </a:r>
            <a:r>
              <a:rPr lang="es-ES" sz="1600" b="1" dirty="0">
                <a:solidFill>
                  <a:schemeClr val="bg1"/>
                </a:solidFill>
                <a:effectLst>
                  <a:outerShdw blurRad="38100" dist="38100" dir="2700000" algn="tl">
                    <a:srgbClr val="000000">
                      <a:alpha val="43137"/>
                    </a:srgbClr>
                  </a:outerShdw>
                </a:effectLst>
                <a:latin typeface="Work Sans Light" pitchFamily="2" charset="77"/>
              </a:rPr>
              <a:t>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157468" y="2685327"/>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182520" y="2393549"/>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1145896" y="3275635"/>
            <a:ext cx="3854368" cy="2862322"/>
          </a:xfrm>
          <a:prstGeom prst="rect">
            <a:avLst/>
          </a:prstGeom>
          <a:noFill/>
        </p:spPr>
        <p:txBody>
          <a:bodyPr wrap="square" rtlCol="0">
            <a:spAutoFit/>
          </a:bodyPr>
          <a:lstStyle/>
          <a:p>
            <a:pPr algn="just" defTabSz="943239" hangingPunct="0"/>
            <a:r>
              <a:rPr lang="es-ES" sz="2000" dirty="0">
                <a:latin typeface="Work Sans Light" pitchFamily="2" charset="77"/>
                <a:sym typeface="Helvetica Neue"/>
              </a:rPr>
              <a:t>El proyecto se basa en un sistema de control que brinda a la empresa Miscelánea Osiris un automatizado control de sus ventas, productos, facturas e inventario. Por medio de la creación de una aplicación web.</a:t>
            </a:r>
          </a:p>
        </p:txBody>
      </p:sp>
      <p:pic>
        <p:nvPicPr>
          <p:cNvPr id="3074" name="Picture 2" descr="Papeleria-La-Casa-del-Estudiante-arauca-arauca-colombia-araucacity-Papeleria-1  » Arauca City"/>
          <p:cNvPicPr>
            <a:picLocks noChangeAspect="1" noChangeArrowheads="1"/>
          </p:cNvPicPr>
          <p:nvPr/>
        </p:nvPicPr>
        <p:blipFill rotWithShape="1">
          <a:blip r:embed="rId3">
            <a:extLst>
              <a:ext uri="{28A0092B-C50C-407E-A947-70E740481C1C}">
                <a14:useLocalDpi xmlns:a14="http://schemas.microsoft.com/office/drawing/2010/main" val="0"/>
              </a:ext>
            </a:extLst>
          </a:blip>
          <a:srcRect l="23582"/>
          <a:stretch/>
        </p:blipFill>
        <p:spPr bwMode="auto">
          <a:xfrm>
            <a:off x="6248401" y="0"/>
            <a:ext cx="59436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AutOsiris</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4" name="Imagen 3">
            <a:extLst>
              <a:ext uri="{FF2B5EF4-FFF2-40B4-BE49-F238E27FC236}">
                <a16:creationId xmlns:a16="http://schemas.microsoft.com/office/drawing/2014/main" id="{ED102904-BC20-4BEF-8B41-E11A044BE18B}"/>
              </a:ext>
            </a:extLst>
          </p:cNvPr>
          <p:cNvPicPr>
            <a:picLocks noChangeAspect="1"/>
          </p:cNvPicPr>
          <p:nvPr/>
        </p:nvPicPr>
        <p:blipFill>
          <a:blip r:embed="rId3"/>
          <a:stretch>
            <a:fillRect/>
          </a:stretch>
        </p:blipFill>
        <p:spPr>
          <a:xfrm>
            <a:off x="1944568" y="2134332"/>
            <a:ext cx="3308368" cy="3308368"/>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3785652"/>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Empresa Miscelánea y Papelería Osiris está ubicada en el barrio Palo blanco y se dedica a vender artículos de papelería y miscelánea, además se encuentra frente a dos colegios, esto indicando que los principales clientes son estudiantes.</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Los Procesos en los que se va a intervenir : </a:t>
            </a:r>
            <a:r>
              <a:rPr lang="es-MX" sz="1600" dirty="0">
                <a:latin typeface="Work Sans Light" pitchFamily="2" charset="77"/>
              </a:rPr>
              <a:t>Inventario, Productos, Facturación y Ventas.</a:t>
            </a:r>
          </a:p>
          <a:p>
            <a:pPr algn="just"/>
            <a:endParaRPr lang="es-MX" sz="1600" b="1"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El análisis de la información: </a:t>
            </a:r>
            <a:r>
              <a:rPr lang="es-MX" sz="1600" dirty="0">
                <a:latin typeface="Work Sans Light" pitchFamily="2" charset="77"/>
              </a:rPr>
              <a:t>Utilización de las Técnicas e Instrumentos de recolección de </a:t>
            </a:r>
            <a:r>
              <a:rPr lang="es-MX" sz="1600">
                <a:latin typeface="Work Sans Light" pitchFamily="2" charset="77"/>
              </a:rPr>
              <a:t>datos: Entrevista </a:t>
            </a:r>
            <a:r>
              <a:rPr lang="es-MX" sz="1600" dirty="0">
                <a:latin typeface="Work Sans Light" pitchFamily="2" charset="77"/>
              </a:rPr>
              <a:t>(Entrevista). Encuesta (Cuestionario). Observación Directa (Diario de Campo). A quiénes: Cargo-Funciones.</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Las necesidades encontradas: </a:t>
            </a:r>
            <a:r>
              <a:rPr lang="es-MX" sz="1600" dirty="0">
                <a:latin typeface="Work Sans Light" pitchFamily="2" charset="77"/>
              </a:rPr>
              <a:t>Se plantea un sistema de inventarios que permita observar los productos que entran y salen y así mismo su Stock y existencias. En el proceso de productos se plantea que el administrador pueda añadir, editar y eliminar un producto que quedará mostrado en la interfaz de Empresa. En el proceso de facturación de plantea un sistema donde se puedan crear  y ver facturas por cada venta presencial que surja. En el proceso de ventas se plantea un sistema que permita registrar cada venta del negocio físico.</a:t>
            </a:r>
          </a:p>
        </p:txBody>
      </p:sp>
      <p:pic>
        <p:nvPicPr>
          <p:cNvPr id="8" name="Imagen 7"/>
          <p:cNvPicPr>
            <a:picLocks noChangeAspect="1"/>
          </p:cNvPicPr>
          <p:nvPr/>
        </p:nvPicPr>
        <p:blipFill rotWithShape="1">
          <a:blip r:embed="rId2">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9" name="Imagen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7" y="1286827"/>
            <a:ext cx="5191439" cy="1077218"/>
          </a:xfrm>
          <a:prstGeom prst="rect">
            <a:avLst/>
          </a:prstGeom>
          <a:noFill/>
        </p:spPr>
        <p:txBody>
          <a:bodyPr wrap="square" rtlCol="0">
            <a:spAutoFit/>
          </a:bodyPr>
          <a:lstStyle/>
          <a:p>
            <a:pPr algn="just"/>
            <a:r>
              <a:rPr lang="es-MX" sz="1600" dirty="0">
                <a:latin typeface="Work Sans Light" pitchFamily="2" charset="77"/>
              </a:rPr>
              <a:t>Desarrollar un Sistema de Información App Web AutOsiris para el control de inventario, productos, facturación y ventas de la Empresa Miscelánea y Papelería Osiris.</a:t>
            </a:r>
            <a:endParaRPr lang="es-CO" sz="1600" dirty="0">
              <a:latin typeface="Work Sans Light" pitchFamily="2" charset="77"/>
            </a:endParaRPr>
          </a:p>
        </p:txBody>
      </p:sp>
      <p:sp>
        <p:nvSpPr>
          <p:cNvPr id="5" name="Rectángulo 4">
            <a:extLst>
              <a:ext uri="{FF2B5EF4-FFF2-40B4-BE49-F238E27FC236}">
                <a16:creationId xmlns:a16="http://schemas.microsoft.com/office/drawing/2014/main" id="{F5CB49A8-7161-5037-729C-90C8765D1574}"/>
              </a:ext>
            </a:extLst>
          </p:cNvPr>
          <p:cNvSpPr/>
          <p:nvPr/>
        </p:nvSpPr>
        <p:spPr>
          <a:xfrm>
            <a:off x="556218" y="2946249"/>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645327" y="2688322"/>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34531" y="3445725"/>
            <a:ext cx="4834810" cy="296465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sz="1400" dirty="0">
                <a:latin typeface="Work Sans Light" pitchFamily="2" charset="77"/>
              </a:rPr>
              <a:t>Gestionar los Usuarios de la Miscelánea Osiris</a:t>
            </a:r>
          </a:p>
          <a:p>
            <a:pPr marL="285750" indent="-285750">
              <a:lnSpc>
                <a:spcPct val="150000"/>
              </a:lnSpc>
              <a:buFont typeface="Arial" panose="020B0604020202020204" pitchFamily="34" charset="0"/>
              <a:buChar char="•"/>
            </a:pPr>
            <a:r>
              <a:rPr lang="es-MX" sz="1400" dirty="0">
                <a:latin typeface="Work Sans Light" pitchFamily="2" charset="77"/>
              </a:rPr>
              <a:t>Gestionar los Inventarios de la Empresa Miscelánea y Papelería Osiris.</a:t>
            </a:r>
          </a:p>
          <a:p>
            <a:pPr marL="285750" indent="-285750">
              <a:lnSpc>
                <a:spcPct val="150000"/>
              </a:lnSpc>
              <a:buFont typeface="Arial" panose="020B0604020202020204" pitchFamily="34" charset="0"/>
              <a:buChar char="•"/>
            </a:pPr>
            <a:r>
              <a:rPr lang="es-MX" sz="1400" dirty="0">
                <a:latin typeface="Work Sans Light" pitchFamily="2" charset="77"/>
              </a:rPr>
              <a:t>Gestionar los productos de la Empresa Miscelánea y Papelería Osiris.</a:t>
            </a:r>
          </a:p>
          <a:p>
            <a:pPr marL="285750" indent="-285750">
              <a:lnSpc>
                <a:spcPct val="150000"/>
              </a:lnSpc>
              <a:buFont typeface="Arial" panose="020B0604020202020204" pitchFamily="34" charset="0"/>
              <a:buChar char="•"/>
            </a:pPr>
            <a:r>
              <a:rPr lang="es-MX" sz="1400" dirty="0">
                <a:latin typeface="Work Sans Light" pitchFamily="2" charset="77"/>
              </a:rPr>
              <a:t>Gestionar las ventas de la Empresa Miscelánea y Papelería Osiris.</a:t>
            </a:r>
          </a:p>
          <a:p>
            <a:pPr marL="285750" indent="-285750">
              <a:lnSpc>
                <a:spcPct val="150000"/>
              </a:lnSpc>
              <a:buFont typeface="Arial" panose="020B0604020202020204" pitchFamily="34" charset="0"/>
              <a:buChar char="•"/>
            </a:pPr>
            <a:r>
              <a:rPr lang="es-MX" sz="1400" dirty="0">
                <a:latin typeface="Work Sans Light" pitchFamily="2" charset="77"/>
              </a:rPr>
              <a:t>Gestionar los reportes gráficos de ventas de la Empresa Miscelánea y Papelería Osiris.</a:t>
            </a:r>
          </a:p>
        </p:txBody>
      </p:sp>
      <p:pic>
        <p:nvPicPr>
          <p:cNvPr id="1028" name="Picture 4" descr="cosas de papelería - Buscar con Google | Mesa organizada, Organização de  sala, Organizando idei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27989" y="33450"/>
            <a:ext cx="5464011" cy="6824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3293209"/>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La solución: </a:t>
            </a:r>
            <a:r>
              <a:rPr lang="es-MX" sz="1600" dirty="0">
                <a:latin typeface="Work Sans Light" pitchFamily="2" charset="77"/>
              </a:rPr>
              <a:t>Se propone el desarrollo de un Sistema de Información Web que sirva como herramienta software de apoyo el  control de inventarios, productos, facturación y ventas de la Empresa Miscelánea y Papelería Osiris.</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La importancia del Sistema: </a:t>
            </a:r>
            <a:r>
              <a:rPr lang="es-MX" sz="1600" dirty="0">
                <a:latin typeface="Work Sans Light" pitchFamily="2" charset="77"/>
              </a:rPr>
              <a:t>Permitirá la gestión del Administrador como usuarios de la Empresa Miscelánea y Papelería Osiris. En el control de inventarios, el Administrador podrá ver una base de datos y registro de las entradas y salidas de los productos. En las ventas el Administrador verá sus ventas diarias, esto representado en gráficos como tablas, diagramas de barras, de líneas, etc. Finalmente, facilitará la gestión de reportes gráficos e impresos, necesarios para la toma de decisiones del personal administrativo de la Empresa Miscelánea y Papelería Osiris.</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El aporte al Sector: </a:t>
            </a:r>
            <a:r>
              <a:rPr lang="es-MX" sz="1600" dirty="0">
                <a:latin typeface="Work Sans Light" pitchFamily="2" charset="77"/>
              </a:rPr>
              <a:t>El Sistema </a:t>
            </a:r>
            <a:r>
              <a:rPr lang="es-MX" sz="1600" dirty="0" err="1">
                <a:latin typeface="Work Sans Light" pitchFamily="2" charset="77"/>
              </a:rPr>
              <a:t>AutOsiris</a:t>
            </a:r>
            <a:r>
              <a:rPr lang="es-MX" sz="1600" dirty="0">
                <a:latin typeface="Work Sans Light" pitchFamily="2" charset="77"/>
              </a:rPr>
              <a:t> servirá como aporte al sector Papelero, como una empresa pequeña que busca mejorar sus procesos en sus ventas de artículos de este sector en su empresa y barrio. </a:t>
            </a:r>
          </a:p>
        </p:txBody>
      </p:sp>
      <p:pic>
        <p:nvPicPr>
          <p:cNvPr id="9" name="Imagen 8"/>
          <p:cNvPicPr>
            <a:picLocks noChangeAspect="1"/>
          </p:cNvPicPr>
          <p:nvPr/>
        </p:nvPicPr>
        <p:blipFill rotWithShape="1">
          <a:blip r:embed="rId2">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3046988"/>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Qué hace el Sistema: </a:t>
            </a:r>
            <a:r>
              <a:rPr lang="es-MX" sz="1600" dirty="0">
                <a:latin typeface="Work Sans Light" pitchFamily="2" charset="77"/>
              </a:rPr>
              <a:t>En los inventarios el Administrador podrán añadir, eliminar y ver sus productos que entran y salen para vender. En las ventas podrán ver los productos que vendieron y cuántos, mediante gráficos como tablas de registro, diagramas de líneas, diagramas circulares, etc. En los inventarios el Administrador podrá crear facturas y registrar ventas de su negocio físico.</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Qué NO hace el Sistema: </a:t>
            </a:r>
            <a:r>
              <a:rPr lang="es-MX" sz="1600" dirty="0">
                <a:latin typeface="Work Sans Light" pitchFamily="2" charset="77"/>
              </a:rPr>
              <a:t>Crear archivos de office para inventarios y ventas, comunicación con otras empresas o negocios del sector.</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Tecnologías: </a:t>
            </a:r>
            <a:r>
              <a:rPr lang="es-MX" sz="1600" dirty="0">
                <a:latin typeface="Work Sans Light" pitchFamily="2" charset="77"/>
              </a:rPr>
              <a:t>El proyecto será desarrollado en lenguajes de programación como: HTML, CSS, JAVASCRIPT y PHP, usando bases de datos MySQL, librerías como JQuery y Laravel como framework.</a:t>
            </a:r>
            <a:endParaRPr lang="es-MX" sz="1600" b="1" dirty="0">
              <a:latin typeface="Work Sans Light" pitchFamily="2" charset="77"/>
            </a:endParaRPr>
          </a:p>
          <a:p>
            <a:endParaRPr lang="es-MX" sz="1600" b="1" dirty="0">
              <a:latin typeface="Work Sans Light" pitchFamily="2" charset="77"/>
            </a:endParaRPr>
          </a:p>
        </p:txBody>
      </p:sp>
      <p:pic>
        <p:nvPicPr>
          <p:cNvPr id="9" name="Imagen 8"/>
          <p:cNvPicPr>
            <a:picLocks noChangeAspect="1"/>
          </p:cNvPicPr>
          <p:nvPr/>
        </p:nvPicPr>
        <p:blipFill rotWithShape="1">
          <a:blip r:embed="rId2">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861774"/>
          </a:xfrm>
          <a:prstGeom prst="rect">
            <a:avLst/>
          </a:prstGeom>
          <a:noFill/>
        </p:spPr>
        <p:txBody>
          <a:bodyPr wrap="square" rtlCol="0">
            <a:spAutoFit/>
          </a:bodyPr>
          <a:lstStyle/>
          <a:p>
            <a:pPr marL="285750" indent="-285750" algn="just">
              <a:buFont typeface="Arial" panose="020B0604020202020204" pitchFamily="34" charset="0"/>
              <a:buChar char="•"/>
            </a:pPr>
            <a:r>
              <a:rPr lang="es-MX" dirty="0">
                <a:latin typeface="Work Sans Light" pitchFamily="2" charset="77"/>
                <a:hlinkClick r:id="rId2" action="ppaction://hlinkfile"/>
              </a:rPr>
              <a:t>Cronograma de actividades</a:t>
            </a:r>
            <a:endParaRPr lang="es-MX" dirty="0">
              <a:latin typeface="Work Sans Light" pitchFamily="2" charset="77"/>
            </a:endParaRPr>
          </a:p>
          <a:p>
            <a:pPr algn="just"/>
            <a:endParaRPr lang="es-MX" sz="1600" dirty="0">
              <a:latin typeface="Work Sans Light" pitchFamily="2" charset="77"/>
            </a:endParaRPr>
          </a:p>
          <a:p>
            <a:endParaRPr lang="es-MX" sz="1600" dirty="0">
              <a:latin typeface="Work Sans Light" pitchFamily="2" charset="77"/>
            </a:endParaRPr>
          </a:p>
        </p:txBody>
      </p:sp>
      <p:pic>
        <p:nvPicPr>
          <p:cNvPr id="9" name="Imagen 8"/>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10" name="Imagen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4250</TotalTime>
  <Words>787</Words>
  <Application>Microsoft Office PowerPoint</Application>
  <PresentationFormat>Panorámica</PresentationFormat>
  <Paragraphs>88</Paragraphs>
  <Slides>11</Slides>
  <Notes>2</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11</vt:i4>
      </vt:variant>
    </vt:vector>
  </HeadingPairs>
  <TitlesOfParts>
    <vt:vector size="18"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Luna  🌘 Ąrihana</cp:lastModifiedBy>
  <cp:revision>156</cp:revision>
  <dcterms:created xsi:type="dcterms:W3CDTF">2020-10-01T23:51:28Z</dcterms:created>
  <dcterms:modified xsi:type="dcterms:W3CDTF">2024-03-02T17:21:03Z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